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8" r:id="rId2"/>
    <p:sldId id="292" r:id="rId3"/>
    <p:sldId id="293" r:id="rId4"/>
    <p:sldId id="285" r:id="rId5"/>
    <p:sldId id="284" r:id="rId6"/>
    <p:sldId id="286" r:id="rId7"/>
    <p:sldId id="296" r:id="rId8"/>
    <p:sldId id="289" r:id="rId9"/>
    <p:sldId id="298" r:id="rId10"/>
    <p:sldId id="299" r:id="rId11"/>
    <p:sldId id="301" r:id="rId12"/>
    <p:sldId id="300" r:id="rId13"/>
    <p:sldId id="288" r:id="rId14"/>
    <p:sldId id="302" r:id="rId15"/>
    <p:sldId id="290" r:id="rId16"/>
    <p:sldId id="295" r:id="rId17"/>
    <p:sldId id="303" r:id="rId18"/>
    <p:sldId id="304" r:id="rId19"/>
    <p:sldId id="305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B800"/>
    <a:srgbClr val="FF3399"/>
    <a:srgbClr val="EE3223"/>
    <a:srgbClr val="66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147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ED14F-7795-4198-8396-E9E2B5C0A901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A0AB-9493-40BD-A7C6-E3697B338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0">
                <a:solidFill>
                  <a:srgbClr val="4D4D4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Droid Sans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4D4D4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Droid Sans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Roboto" panose="02000000000000000000" pitchFamily="2" charset="0"/>
                <a:ea typeface="Roboto" panose="02000000000000000000" pitchFamily="2" charset="0"/>
                <a:cs typeface="Droid Sans" pitchFamily="34" charset="0"/>
              </a:defRPr>
            </a:lvl1pPr>
          </a:lstStyle>
          <a:p>
            <a:fld id="{3324BE80-5FB5-403C-8F50-2EE204B543ED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 sz="1400">
                <a:latin typeface="Roboto Medium" panose="02000000000000000000" pitchFamily="2" charset="0"/>
                <a:ea typeface="Roboto Medium" panose="02000000000000000000" pitchFamily="2" charset="0"/>
                <a:cs typeface="Droid Sans" pitchFamily="34" charset="0"/>
              </a:defRPr>
            </a:lvl1pPr>
          </a:lstStyle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00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EE322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EE3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tedxgreensboro.com/wp-content/uploads/2014/06/tedxgreensboro-logo-floa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09550"/>
            <a:ext cx="28860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  <a:cs typeface="Droid Sans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0029DAE-AC5E-4013-B231-1D4DA1C79D24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A7EA0AC-F32D-4841-9812-9B637F50185F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E3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fld id="{E9FD6684-771C-4EC8-AE83-5FB26FF7CD0E}" type="datetime1">
              <a:rPr lang="en-US" smtClean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EE322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>
            <a:lvl1pPr>
              <a:defRPr b="0">
                <a:latin typeface="Franklin Gothic Demi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8FADC53-DC79-479B-9775-A3D501CDADED}" type="datetime1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41648" cy="4937760"/>
          </a:xfrm>
        </p:spPr>
        <p:txBody>
          <a:bodyPr/>
          <a:lstStyle>
            <a:lvl1pPr>
              <a:buClr>
                <a:srgbClr val="4D4D4D"/>
              </a:buClr>
              <a:defRPr b="1"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defRPr b="0"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2pPr>
            <a:lvl3pPr>
              <a:defRPr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3pPr>
            <a:lvl4pPr>
              <a:defRPr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4pPr>
            <a:lvl5pPr>
              <a:defRPr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41648" cy="4937760"/>
          </a:xfrm>
        </p:spPr>
        <p:txBody>
          <a:bodyPr/>
          <a:lstStyle>
            <a:lvl1pPr>
              <a:buClr>
                <a:srgbClr val="4D4D4D"/>
              </a:buClr>
              <a:defRPr b="1"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defRPr b="0"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2pPr>
            <a:lvl3pPr>
              <a:defRPr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3pPr>
            <a:lvl4pPr>
              <a:defRPr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4pPr>
            <a:lvl5pPr>
              <a:defRPr kern="1200" baseline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 anchor="ctr"/>
          <a:lstStyle>
            <a:lvl1pPr>
              <a:defRPr b="0">
                <a:latin typeface="Franklin Gothic Demi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390525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  <a:ea typeface="Droid Sans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152525"/>
            <a:ext cx="4041775" cy="3810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kumimoji="0" lang="en-US" sz="2000" b="0" kern="1200" dirty="0" smtClean="0">
                <a:solidFill>
                  <a:schemeClr val="bg1">
                    <a:lumMod val="50000"/>
                  </a:schemeClr>
                </a:solidFill>
                <a:latin typeface="Franklin Gothic Demi" pitchFamily="34" charset="0"/>
                <a:ea typeface="Droid Sans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77A9E00-B96B-419F-9642-B662A49BB3C8}" type="datetime1">
              <a:rPr lang="en-US" smtClean="0"/>
              <a:t>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38600" cy="4267200"/>
          </a:xfrm>
        </p:spPr>
        <p:txBody>
          <a:bodyPr/>
          <a:lstStyle>
            <a:lvl1pPr>
              <a:defRPr b="1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1pPr>
            <a:lvl2pPr>
              <a:defRPr b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2pPr>
            <a:lvl3pPr>
              <a:defRPr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3pPr>
            <a:lvl4pPr>
              <a:defRPr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4pPr>
            <a:lvl5pPr>
              <a:defRPr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38600" cy="4267200"/>
          </a:xfrm>
        </p:spPr>
        <p:txBody>
          <a:bodyPr/>
          <a:lstStyle>
            <a:lvl1pPr>
              <a:defRPr b="1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1pPr>
            <a:lvl2pPr>
              <a:defRPr b="0"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2pPr>
            <a:lvl3pPr>
              <a:defRPr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3pPr>
            <a:lvl4pPr>
              <a:defRPr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4pPr>
            <a:lvl5pPr>
              <a:defRPr>
                <a:latin typeface="Franklin Gothic Book" pitchFamily="34" charset="0"/>
                <a:ea typeface="Droid Sans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F373C31-D6B8-494F-9E53-2998D8D153E4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620BB00-E57A-4684-BF86-AE4E68167731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368A159-0969-443E-9F36-6B7D409AEEE1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E3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Droid Sans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Droid Sans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589EBAF-D1A5-4502-9CDD-B75DD26336A6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rgbClr val="EE322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Droid Sans" pitchFamily="34" charset="0"/>
              </a:defRPr>
            </a:lvl1pPr>
          </a:lstStyle>
          <a:p>
            <a:fld id="{235AA50C-0E9C-452A-BF0D-27477F891240}" type="datetime1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Droid Sans" pitchFamily="34" charset="0"/>
              </a:defRPr>
            </a:lvl1pPr>
          </a:lstStyle>
          <a:p>
            <a:pPr algn="ctr"/>
            <a:r>
              <a:rPr lang="en-US" dirty="0"/>
              <a:t>www.TEDxGreensboro.com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E3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200" b="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Droid Sans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" y="3681663"/>
            <a:ext cx="9162510" cy="3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572" y="-222277"/>
            <a:ext cx="7927709" cy="4402250"/>
            <a:chOff x="38559" y="533150"/>
            <a:chExt cx="9406468" cy="54114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7" t="9580" r="8629" b="31055"/>
            <a:stretch/>
          </p:blipFill>
          <p:spPr>
            <a:xfrm>
              <a:off x="38559" y="533150"/>
              <a:ext cx="9105441" cy="4919032"/>
            </a:xfrm>
            <a:prstGeom prst="rect">
              <a:avLst/>
            </a:prstGeom>
          </p:spPr>
        </p:pic>
        <p:sp>
          <p:nvSpPr>
            <p:cNvPr id="5" name="Diamond 4"/>
            <p:cNvSpPr/>
            <p:nvPr/>
          </p:nvSpPr>
          <p:spPr>
            <a:xfrm>
              <a:off x="7618246" y="229935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/>
            <p:cNvSpPr/>
            <p:nvPr/>
          </p:nvSpPr>
          <p:spPr>
            <a:xfrm>
              <a:off x="5002189" y="168354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6106969" y="257605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884070" y="181801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731670" y="203405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5265070" y="221789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255170" y="253986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211633" y="279088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6011522" y="271689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7618246" y="238790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7428139" y="265490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1826083" y="278190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4568324" y="191077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1701599" y="266907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2357475" y="236859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1579354" y="276585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>
              <a:off x="4693570" y="182801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368795" y="299085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4518421" y="181312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2728449" y="359413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3167478" y="395811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2712370" y="377983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4431090" y="191937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/>
            <p:cNvSpPr/>
            <p:nvPr/>
          </p:nvSpPr>
          <p:spPr>
            <a:xfrm>
              <a:off x="4664533" y="171315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6408070" y="274603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/>
            <p:cNvSpPr/>
            <p:nvPr/>
          </p:nvSpPr>
          <p:spPr>
            <a:xfrm>
              <a:off x="7093870" y="299554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4811184" y="209711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>
              <a:off x="8103520" y="429950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4968038" y="198697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4274813" y="2170419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5548231" y="264606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/>
            <p:cNvSpPr/>
            <p:nvPr/>
          </p:nvSpPr>
          <p:spPr>
            <a:xfrm>
              <a:off x="838199" y="306308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/>
            <p:cNvSpPr/>
            <p:nvPr/>
          </p:nvSpPr>
          <p:spPr>
            <a:xfrm>
              <a:off x="1892099" y="246236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/>
            <p:cNvSpPr/>
            <p:nvPr/>
          </p:nvSpPr>
          <p:spPr>
            <a:xfrm>
              <a:off x="2416633" y="223868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/>
            <p:cNvSpPr/>
            <p:nvPr/>
          </p:nvSpPr>
          <p:spPr>
            <a:xfrm>
              <a:off x="2294037" y="245406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/>
            <p:cNvSpPr/>
            <p:nvPr/>
          </p:nvSpPr>
          <p:spPr>
            <a:xfrm>
              <a:off x="4312913" y="162725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/>
            <p:cNvSpPr/>
            <p:nvPr/>
          </p:nvSpPr>
          <p:spPr>
            <a:xfrm>
              <a:off x="4202247" y="171751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amond 41"/>
            <p:cNvSpPr/>
            <p:nvPr/>
          </p:nvSpPr>
          <p:spPr>
            <a:xfrm>
              <a:off x="7131970" y="254735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iamond 42"/>
            <p:cNvSpPr/>
            <p:nvPr/>
          </p:nvSpPr>
          <p:spPr>
            <a:xfrm>
              <a:off x="7161747" y="279042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iamond 43"/>
            <p:cNvSpPr/>
            <p:nvPr/>
          </p:nvSpPr>
          <p:spPr>
            <a:xfrm>
              <a:off x="4893318" y="219589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iamond 44"/>
            <p:cNvSpPr/>
            <p:nvPr/>
          </p:nvSpPr>
          <p:spPr>
            <a:xfrm>
              <a:off x="5624431" y="201076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4759783" y="226666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7390039" y="335901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7816038" y="406227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iamond 48"/>
            <p:cNvSpPr/>
            <p:nvPr/>
          </p:nvSpPr>
          <p:spPr>
            <a:xfrm>
              <a:off x="2932635" y="3551139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iamond 49"/>
            <p:cNvSpPr/>
            <p:nvPr/>
          </p:nvSpPr>
          <p:spPr>
            <a:xfrm>
              <a:off x="4773084" y="160162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7497989" y="294596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iamond 51"/>
            <p:cNvSpPr/>
            <p:nvPr/>
          </p:nvSpPr>
          <p:spPr>
            <a:xfrm>
              <a:off x="2175999" y="233909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iamond 52"/>
            <p:cNvSpPr/>
            <p:nvPr/>
          </p:nvSpPr>
          <p:spPr>
            <a:xfrm>
              <a:off x="4896668" y="146291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>
              <a:off x="4801979" y="173692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Diamond 54"/>
            <p:cNvSpPr/>
            <p:nvPr/>
          </p:nvSpPr>
          <p:spPr>
            <a:xfrm>
              <a:off x="7017670" y="290773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>
              <a:off x="5712775" y="264123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>
              <a:off x="5802654" y="283494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amond 57"/>
            <p:cNvSpPr/>
            <p:nvPr/>
          </p:nvSpPr>
          <p:spPr>
            <a:xfrm>
              <a:off x="5134562" y="1851309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2082599" y="263336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>
              <a:off x="2157563" y="261351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211633" y="267153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5447494" y="162042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amond 62"/>
            <p:cNvSpPr/>
            <p:nvPr/>
          </p:nvSpPr>
          <p:spPr>
            <a:xfrm>
              <a:off x="2395575" y="208828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>
              <a:off x="2211633" y="285810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>
              <a:off x="4655470" y="321338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>
              <a:off x="5028056" y="173692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>
              <a:off x="4960270" y="176558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8" name="Diamond 67"/>
            <p:cNvSpPr/>
            <p:nvPr/>
          </p:nvSpPr>
          <p:spPr>
            <a:xfrm>
              <a:off x="5036470" y="389918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9" name="Diamond 68"/>
            <p:cNvSpPr/>
            <p:nvPr/>
          </p:nvSpPr>
          <p:spPr>
            <a:xfrm>
              <a:off x="7777938" y="425152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iamond 69"/>
            <p:cNvSpPr/>
            <p:nvPr/>
          </p:nvSpPr>
          <p:spPr>
            <a:xfrm>
              <a:off x="7542046" y="310860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iamond 70"/>
            <p:cNvSpPr/>
            <p:nvPr/>
          </p:nvSpPr>
          <p:spPr>
            <a:xfrm>
              <a:off x="5891131" y="278622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iamond 71"/>
            <p:cNvSpPr/>
            <p:nvPr/>
          </p:nvSpPr>
          <p:spPr>
            <a:xfrm>
              <a:off x="6201217" y="244936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iamond 72"/>
            <p:cNvSpPr/>
            <p:nvPr/>
          </p:nvSpPr>
          <p:spPr>
            <a:xfrm>
              <a:off x="5967331" y="253703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iamond 73"/>
            <p:cNvSpPr/>
            <p:nvPr/>
          </p:nvSpPr>
          <p:spPr>
            <a:xfrm>
              <a:off x="6259369" y="272845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1426033" y="263773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iamond 75"/>
            <p:cNvSpPr/>
            <p:nvPr/>
          </p:nvSpPr>
          <p:spPr>
            <a:xfrm>
              <a:off x="1753520" y="266229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iamond 76"/>
            <p:cNvSpPr/>
            <p:nvPr/>
          </p:nvSpPr>
          <p:spPr>
            <a:xfrm>
              <a:off x="1671420" y="2844359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iamond 77"/>
            <p:cNvSpPr/>
            <p:nvPr/>
          </p:nvSpPr>
          <p:spPr>
            <a:xfrm>
              <a:off x="1739614" y="255138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iamond 78"/>
            <p:cNvSpPr/>
            <p:nvPr/>
          </p:nvSpPr>
          <p:spPr>
            <a:xfrm>
              <a:off x="3146255" y="383732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iamond 79"/>
            <p:cNvSpPr/>
            <p:nvPr/>
          </p:nvSpPr>
          <p:spPr>
            <a:xfrm>
              <a:off x="3051974" y="400413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iamond 80"/>
            <p:cNvSpPr/>
            <p:nvPr/>
          </p:nvSpPr>
          <p:spPr>
            <a:xfrm>
              <a:off x="5007524" y="414665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>
              <a:off x="6369970" y="298212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iamond 82"/>
            <p:cNvSpPr/>
            <p:nvPr/>
          </p:nvSpPr>
          <p:spPr>
            <a:xfrm>
              <a:off x="6506536" y="263503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iamond 83"/>
            <p:cNvSpPr/>
            <p:nvPr/>
          </p:nvSpPr>
          <p:spPr>
            <a:xfrm>
              <a:off x="2742135" y="395951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iamond 84"/>
            <p:cNvSpPr/>
            <p:nvPr/>
          </p:nvSpPr>
          <p:spPr>
            <a:xfrm>
              <a:off x="1426033" y="209250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Diamond 85"/>
            <p:cNvSpPr/>
            <p:nvPr/>
          </p:nvSpPr>
          <p:spPr>
            <a:xfrm>
              <a:off x="7123647" y="342098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iamond 86"/>
            <p:cNvSpPr/>
            <p:nvPr/>
          </p:nvSpPr>
          <p:spPr>
            <a:xfrm>
              <a:off x="5304276" y="253703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iamond 87"/>
            <p:cNvSpPr/>
            <p:nvPr/>
          </p:nvSpPr>
          <p:spPr>
            <a:xfrm>
              <a:off x="1578433" y="224490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iamond 88"/>
            <p:cNvSpPr/>
            <p:nvPr/>
          </p:nvSpPr>
          <p:spPr>
            <a:xfrm>
              <a:off x="1625776" y="209438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iamond 89"/>
            <p:cNvSpPr/>
            <p:nvPr/>
          </p:nvSpPr>
          <p:spPr>
            <a:xfrm>
              <a:off x="1821104" y="208713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1" name="Diamond 90"/>
            <p:cNvSpPr/>
            <p:nvPr/>
          </p:nvSpPr>
          <p:spPr>
            <a:xfrm>
              <a:off x="1386129" y="250046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2" name="Diamond 91"/>
            <p:cNvSpPr/>
            <p:nvPr/>
          </p:nvSpPr>
          <p:spPr>
            <a:xfrm>
              <a:off x="1600924" y="243798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3" name="Diamond 92"/>
            <p:cNvSpPr/>
            <p:nvPr/>
          </p:nvSpPr>
          <p:spPr>
            <a:xfrm>
              <a:off x="7234618" y="234883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4" name="Diamond 93"/>
            <p:cNvSpPr/>
            <p:nvPr/>
          </p:nvSpPr>
          <p:spPr>
            <a:xfrm>
              <a:off x="7504339" y="389664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457201" y="5334000"/>
              <a:ext cx="8488421" cy="0"/>
            </a:xfrm>
            <a:prstGeom prst="line">
              <a:avLst/>
            </a:prstGeom>
            <a:ln w="19050">
              <a:gradFill flip="none" rotWithShape="1">
                <a:gsLst>
                  <a:gs pos="47000">
                    <a:srgbClr val="80B8E0"/>
                  </a:gs>
                  <a:gs pos="4000">
                    <a:schemeClr val="bg1"/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622" y="3926229"/>
              <a:ext cx="5304405" cy="2018343"/>
            </a:xfrm>
            <a:prstGeom prst="rect">
              <a:avLst/>
            </a:prstGeom>
          </p:spPr>
        </p:pic>
        <p:sp>
          <p:nvSpPr>
            <p:cNvPr id="97" name="Diamond 96"/>
            <p:cNvSpPr/>
            <p:nvPr/>
          </p:nvSpPr>
          <p:spPr>
            <a:xfrm>
              <a:off x="2146172" y="279684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>
              <a:off x="1715420" y="222593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9" name="Diamond 98"/>
            <p:cNvSpPr/>
            <p:nvPr/>
          </p:nvSpPr>
          <p:spPr>
            <a:xfrm>
              <a:off x="4266872" y="2063177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iamond 99"/>
            <p:cNvSpPr/>
            <p:nvPr/>
          </p:nvSpPr>
          <p:spPr>
            <a:xfrm>
              <a:off x="4338780" y="170612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iamond 100"/>
            <p:cNvSpPr/>
            <p:nvPr/>
          </p:nvSpPr>
          <p:spPr>
            <a:xfrm>
              <a:off x="4423171" y="175134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Diamond 101"/>
            <p:cNvSpPr/>
            <p:nvPr/>
          </p:nvSpPr>
          <p:spPr>
            <a:xfrm>
              <a:off x="4338884" y="175974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4385071" y="203974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iamond 103"/>
            <p:cNvSpPr/>
            <p:nvPr/>
          </p:nvSpPr>
          <p:spPr>
            <a:xfrm>
              <a:off x="4320153" y="200955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iamond 104"/>
            <p:cNvSpPr/>
            <p:nvPr/>
          </p:nvSpPr>
          <p:spPr>
            <a:xfrm>
              <a:off x="4693570" y="198181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iamond 105"/>
            <p:cNvSpPr/>
            <p:nvPr/>
          </p:nvSpPr>
          <p:spPr>
            <a:xfrm>
              <a:off x="5006138" y="1797158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5011217" y="210389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>
              <a:off x="5028056" y="2001490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iamond 108"/>
            <p:cNvSpPr/>
            <p:nvPr/>
          </p:nvSpPr>
          <p:spPr>
            <a:xfrm>
              <a:off x="4739774" y="1803464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4604196" y="178935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4726056" y="1906796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>
              <a:off x="4653908" y="189164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>
              <a:off x="4660629" y="178861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>
              <a:off x="6043531" y="222026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iamond 114"/>
            <p:cNvSpPr/>
            <p:nvPr/>
          </p:nvSpPr>
          <p:spPr>
            <a:xfrm>
              <a:off x="5537930" y="3159481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iamond 115"/>
            <p:cNvSpPr/>
            <p:nvPr/>
          </p:nvSpPr>
          <p:spPr>
            <a:xfrm>
              <a:off x="7843656" y="3974193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7" name="Diamond 116"/>
            <p:cNvSpPr/>
            <p:nvPr/>
          </p:nvSpPr>
          <p:spPr>
            <a:xfrm>
              <a:off x="8103520" y="4165182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iamond 117"/>
            <p:cNvSpPr/>
            <p:nvPr/>
          </p:nvSpPr>
          <p:spPr>
            <a:xfrm>
              <a:off x="7234618" y="2973715"/>
              <a:ext cx="91285" cy="91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4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35429"/>
            <a:ext cx="8839200" cy="58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20" y="5426574"/>
            <a:ext cx="1244966" cy="473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729642"/>
            <a:ext cx="81134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Your Grade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X-Culture = 30% of the course grade</a:t>
            </a:r>
          </a:p>
          <a:p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30% weekly surveys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3% each</a:t>
            </a:r>
          </a:p>
          <a:p>
            <a:pPr lvl="2"/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40% peer evaluations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Effort, intellectual contribution, leadership, friendliness, work done</a:t>
            </a:r>
          </a:p>
          <a:p>
            <a:pPr lvl="2"/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30% report quality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Executive summary, economic viability, formatting, plagiarism</a:t>
            </a:r>
            <a:endParaRPr lang="en-US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20284247">
            <a:off x="4838700" y="1933575"/>
            <a:ext cx="3714750" cy="102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tencil Std" panose="04020904080802020404" pitchFamily="82" charset="0"/>
              </a:rPr>
              <a:t>Exercise.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Stencil Std" panose="04020904080802020404" pitchFamily="82" charset="0"/>
              </a:rPr>
              <a:t>Not a test.</a:t>
            </a:r>
            <a:endParaRPr lang="en-US" sz="3200" dirty="0">
              <a:solidFill>
                <a:srgbClr val="FF0000"/>
              </a:solidFill>
              <a:latin typeface="Stencil Std" panose="0402090408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5 L -0.125 -0.25 C -0.06892 -0.25 -4.16667E-6 -0.18102 -4.16667E-6 -0.125 L -4.16667E-6 -1.48148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exclu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256" y="1360384"/>
            <a:ext cx="7014624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90900" y="5337958"/>
            <a:ext cx="4965206" cy="1202542"/>
          </a:xfrm>
          <a:prstGeom prst="wedgeRoundRectCallout">
            <a:avLst>
              <a:gd name="adj1" fmla="val 17338"/>
              <a:gd name="adj2" fmla="val -146928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evaluations below 2.0.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 warning.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evaluations below 2.0 next week.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from team.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360191" y="-272680"/>
            <a:ext cx="2987009" cy="2388713"/>
          </a:xfrm>
          <a:prstGeom prst="cloudCallout">
            <a:avLst>
              <a:gd name="adj1" fmla="val -30776"/>
              <a:gd name="adj2" fmla="val 660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95" y="114300"/>
            <a:ext cx="2286000" cy="137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4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omputer monito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6" y="356260"/>
            <a:ext cx="6817574" cy="63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425039" y="926275"/>
            <a:ext cx="5652655" cy="3479470"/>
          </a:xfrm>
          <a:custGeom>
            <a:avLst/>
            <a:gdLst>
              <a:gd name="connsiteX0" fmla="*/ 0 w 5652655"/>
              <a:gd name="connsiteY0" fmla="*/ 0 h 3479470"/>
              <a:gd name="connsiteX1" fmla="*/ 5617029 w 5652655"/>
              <a:gd name="connsiteY1" fmla="*/ 344385 h 3479470"/>
              <a:gd name="connsiteX2" fmla="*/ 5652655 w 5652655"/>
              <a:gd name="connsiteY2" fmla="*/ 3265715 h 3479470"/>
              <a:gd name="connsiteX3" fmla="*/ 166255 w 5652655"/>
              <a:gd name="connsiteY3" fmla="*/ 3479470 h 3479470"/>
              <a:gd name="connsiteX4" fmla="*/ 0 w 5652655"/>
              <a:gd name="connsiteY4" fmla="*/ 0 h 34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2655" h="3479470">
                <a:moveTo>
                  <a:pt x="0" y="0"/>
                </a:moveTo>
                <a:lnTo>
                  <a:pt x="5617029" y="344385"/>
                </a:lnTo>
                <a:lnTo>
                  <a:pt x="5652655" y="3265715"/>
                </a:lnTo>
                <a:lnTo>
                  <a:pt x="166255" y="34794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42">
            <a:off x="1636794" y="1004671"/>
            <a:ext cx="33528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0795">
            <a:off x="1660291" y="2036904"/>
            <a:ext cx="5182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your  file here.</a:t>
            </a:r>
          </a:p>
          <a:p>
            <a:r>
              <a:rPr lang="en-US" sz="2000" dirty="0" smtClean="0"/>
              <a:t>Your similarity report will be ready in a few hours.</a:t>
            </a:r>
          </a:p>
          <a:p>
            <a:endParaRPr lang="en-US" sz="2000" dirty="0" smtClean="0"/>
          </a:p>
          <a:p>
            <a:r>
              <a:rPr lang="en-US" sz="2000" dirty="0" smtClean="0"/>
              <a:t>If more than 20% of your report has been copied and pasted and not properly referenced, it’s bad.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77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678" y="1325217"/>
            <a:ext cx="3222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value in experience</a:t>
            </a:r>
          </a:p>
          <a:p>
            <a:r>
              <a:rPr lang="en-US" dirty="0"/>
              <a:t>Job interview – I have X-Culture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839"/>
            <a:ext cx="9144000" cy="4800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9" y="1231900"/>
            <a:ext cx="8443241" cy="5057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4452" y="4975917"/>
            <a:ext cx="6986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Royal Caribbean 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139" y="328653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Coaching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3" y="1612817"/>
            <a:ext cx="5794486" cy="3632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425"/>
          <a:stretch/>
        </p:blipFill>
        <p:spPr>
          <a:xfrm>
            <a:off x="149639" y="0"/>
            <a:ext cx="288596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777260">
            <a:off x="812326" y="4026761"/>
            <a:ext cx="109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COACH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45" y="629868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183" y="2610678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it 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869"/>
            <a:ext cx="9144000" cy="5478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9922" y="691497"/>
            <a:ext cx="470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It works!</a:t>
            </a:r>
            <a:endParaRPr lang="en-US" dirty="0">
              <a:solidFill>
                <a:srgbClr val="0070C0"/>
              </a:solidFill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85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281" t="13273" r="281" b="-203"/>
          <a:stretch/>
        </p:blipFill>
        <p:spPr>
          <a:xfrm>
            <a:off x="246743" y="1502325"/>
            <a:ext cx="8897257" cy="5355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710" y="0"/>
            <a:ext cx="9003290" cy="95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Will be overwhelming at times</a:t>
            </a:r>
            <a:endParaRPr lang="en-US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9829" y="304799"/>
            <a:ext cx="4528457" cy="3265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Time 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Email </a:t>
            </a:r>
            <a:r>
              <a:rPr lang="en-US" dirty="0">
                <a:solidFill>
                  <a:srgbClr val="0070C0"/>
                </a:solidFill>
              </a:rPr>
              <a:t>overload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Free-riding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Lack of leadership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Conflicts</a:t>
            </a:r>
            <a:r>
              <a:rPr lang="en-US" dirty="0">
                <a:solidFill>
                  <a:srgbClr val="0070C0"/>
                </a:solidFill>
              </a:rPr>
              <a:t>, bullying, harassment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Plagiarism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Conflicting copies of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Calendar </a:t>
            </a:r>
            <a:r>
              <a:rPr lang="en-US" dirty="0" smtClean="0">
                <a:solidFill>
                  <a:srgbClr val="0070C0"/>
                </a:solidFill>
              </a:rPr>
              <a:t>differences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Language </a:t>
            </a:r>
            <a:r>
              <a:rPr lang="en-US" dirty="0">
                <a:solidFill>
                  <a:srgbClr val="0070C0"/>
                </a:solidFill>
              </a:rPr>
              <a:t>proficiency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back to the fut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25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0"/>
            <a:ext cx="4267200" cy="2830286"/>
          </a:xfrm>
          <a:prstGeom prst="cloudCallout">
            <a:avLst>
              <a:gd name="adj1" fmla="val 61260"/>
              <a:gd name="adj2" fmla="val 46626"/>
            </a:avLst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What?!!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Exactly the same problems as in my X-Culture team?!!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It’s not any easier?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971">
            <a:off x="9016927" y="2680675"/>
            <a:ext cx="602811" cy="2293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9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93" y="0"/>
            <a:ext cx="71247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8743" y="5384800"/>
            <a:ext cx="4325257" cy="95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It’ll be OK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 totally worth it!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176"/>
            <a:ext cx="8658630" cy="473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" b="98352" l="5042" r="899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7960" y="422799"/>
            <a:ext cx="2606040" cy="26571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77013" y="1635836"/>
            <a:ext cx="112712" cy="11553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01131" y="1693602"/>
            <a:ext cx="112712" cy="11553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8859" y="1809134"/>
            <a:ext cx="112712" cy="11553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72976" y="1871662"/>
            <a:ext cx="112712" cy="11553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16620" y="1987194"/>
            <a:ext cx="112712" cy="11553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85641" y="1664719"/>
            <a:ext cx="112712" cy="115532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4022" y="1529697"/>
            <a:ext cx="470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Calligraphy" panose="03010101010101010101" pitchFamily="66" charset="0"/>
              </a:rPr>
              <a:t>International Business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2602"/>
            <a:ext cx="8316005" cy="4505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4710" y="0"/>
            <a:ext cx="5752090" cy="28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NEXT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Review project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Take Readiness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Contact team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&gt;    Follow the Challenge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672"/>
            <a:ext cx="9144000" cy="521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16" y="1273323"/>
            <a:ext cx="3794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Eras Medium ITC" panose="020B0602030504020804" pitchFamily="34" charset="0"/>
              </a:rPr>
              <a:t>Every semester:</a:t>
            </a:r>
          </a:p>
          <a:p>
            <a:endParaRPr lang="en-US" sz="2800" b="1" dirty="0">
              <a:latin typeface="Eras Medium ITC" panose="020B0602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Medium ITC" panose="020B0602030504020804" pitchFamily="34" charset="0"/>
              </a:rPr>
              <a:t>4,000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Eras Medium ITC" panose="020B0602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Medium ITC" panose="020B0602030504020804" pitchFamily="34" charset="0"/>
              </a:rPr>
              <a:t>120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Eras Medium ITC" panose="020B0602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Medium ITC" panose="020B0602030504020804" pitchFamily="34" charset="0"/>
              </a:rPr>
              <a:t>40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Eras Medium ITC" panose="020B0602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Eras Medium ITC" panose="020B0602030504020804" pitchFamily="34" charset="0"/>
              </a:rPr>
              <a:t>6 continents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10532"/>
            <a:ext cx="5715000" cy="529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183" y="2610678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it 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249"/>
            <a:ext cx="9144000" cy="559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949"/>
            <a:ext cx="9144000" cy="55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339" y="212034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companies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57162"/>
            <a:ext cx="85820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35429"/>
            <a:ext cx="8839200" cy="58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20" y="5308086"/>
            <a:ext cx="1244966" cy="473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783771"/>
            <a:ext cx="8113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Challenge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Competition analysis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Most promising new market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Entry mode and distribution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Pricing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Marketing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Logistics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/>
          <a:stretch/>
        </p:blipFill>
        <p:spPr>
          <a:xfrm>
            <a:off x="1475469" y="957943"/>
            <a:ext cx="5999138" cy="5900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745180">
            <a:off x="3186336" y="4007506"/>
            <a:ext cx="853443" cy="5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Contract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$10,000</a:t>
            </a:r>
            <a:endParaRPr lang="en-US" sz="16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3248" y="1824300"/>
            <a:ext cx="1833102" cy="150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POTENTIAL CLIENTS 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 THE NEW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Big Retail,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Huge Sales 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Local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Other Leads Corp.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10" y="0"/>
            <a:ext cx="9003290" cy="95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Ultimate Viability Test</a:t>
            </a:r>
            <a:endParaRPr lang="en-US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45" y="6298686"/>
            <a:ext cx="1244966" cy="4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672"/>
            <a:ext cx="9144000" cy="521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6266606"/>
            <a:ext cx="1244966" cy="473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235" y="2882088"/>
            <a:ext cx="3947889" cy="149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X-Culture Admin, admin@X-Culture.org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  You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Wednesday</a:t>
            </a:r>
          </a:p>
          <a:p>
            <a:endParaRPr lang="en-US" sz="1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Dear You, </a:t>
            </a:r>
          </a:p>
          <a:p>
            <a:endParaRPr lang="en-US" sz="1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is your weekly </a:t>
            </a:r>
            <a:r>
              <a:rPr lang="en-US" sz="1000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progress survey link</a:t>
            </a:r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Please complete by Sunday.</a:t>
            </a:r>
          </a:p>
          <a:p>
            <a:endParaRPr lang="en-US" sz="1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Admin		</a:t>
            </a:r>
          </a:p>
          <a:p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triad-ppt-theme-2015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00"/>
      </a:hlink>
      <a:folHlink>
        <a:srgbClr val="8A8A9C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0D43E3-5C21-409B-ACEB-D225CAF3E3AF}" vid="{19CA6591-B405-4E70-9908-723D49C7E1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TEDxGSO-PPT-Template</Template>
  <TotalTime>8805</TotalTime>
  <Words>293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Aharoni</vt:lpstr>
      <vt:lpstr>Arial</vt:lpstr>
      <vt:lpstr>Bradley Hand ITC</vt:lpstr>
      <vt:lpstr>Calibri</vt:lpstr>
      <vt:lpstr>Comic Sans MS</vt:lpstr>
      <vt:lpstr>Courier New</vt:lpstr>
      <vt:lpstr>Droid Sans</vt:lpstr>
      <vt:lpstr>Elephant</vt:lpstr>
      <vt:lpstr>Eras Medium ITC</vt:lpstr>
      <vt:lpstr>Franklin Gothic Book</vt:lpstr>
      <vt:lpstr>Franklin Gothic Demi</vt:lpstr>
      <vt:lpstr>Gill Sans MT</vt:lpstr>
      <vt:lpstr>Lucida Calligraphy</vt:lpstr>
      <vt:lpstr>Roboto</vt:lpstr>
      <vt:lpstr>Roboto Medium</vt:lpstr>
      <vt:lpstr>Stencil Std</vt:lpstr>
      <vt:lpstr>Wingdings</vt:lpstr>
      <vt:lpstr>Wingdings 3</vt:lpstr>
      <vt:lpstr>techtriad-ppt-theme-2015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Greensboro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Vasyl Taras</dc:creator>
  <cp:lastModifiedBy>Vasyl Taras</cp:lastModifiedBy>
  <cp:revision>89</cp:revision>
  <dcterms:created xsi:type="dcterms:W3CDTF">2016-04-11T18:53:06Z</dcterms:created>
  <dcterms:modified xsi:type="dcterms:W3CDTF">2017-01-14T23:46:56Z</dcterms:modified>
</cp:coreProperties>
</file>